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6" r:id="rId2"/>
    <p:sldId id="270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296" r:id="rId23"/>
    <p:sldId id="317" r:id="rId24"/>
    <p:sldId id="29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06.02.2021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scalabc.net/ssyilki-dlya-skachivaniy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Программирование на языке </a:t>
            </a:r>
            <a:r>
              <a:rPr lang="en-US" dirty="0"/>
              <a:t>PascalABC.NET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Переменные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51D453-FB66-4185-BA85-4C2D4B34F934}"/>
              </a:ext>
            </a:extLst>
          </p:cNvPr>
          <p:cNvSpPr/>
          <p:nvPr/>
        </p:nvSpPr>
        <p:spPr>
          <a:xfrm>
            <a:off x="838199" y="916664"/>
            <a:ext cx="89962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Кроме констант, в программе могут присутствовать величины другого рода, значение которых может изменяться в процессе выполнения программы. Такие величины называются </a:t>
            </a:r>
            <a:r>
              <a:rPr lang="ru-RU" b="1" i="1" dirty="0"/>
              <a:t>переменными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Каждой переменной программист назначает имя (</a:t>
            </a:r>
            <a:r>
              <a:rPr lang="ru-RU" b="1" i="1" dirty="0"/>
              <a:t>идентификатор</a:t>
            </a:r>
            <a:r>
              <a:rPr lang="ru-RU" dirty="0"/>
              <a:t>), с помощью которого затем оперирует с ней.</a:t>
            </a:r>
          </a:p>
          <a:p>
            <a:pPr algn="just"/>
            <a:r>
              <a:rPr lang="ru-RU" dirty="0"/>
              <a:t>Перед тем, как первый раз использовать переменную, ее необходимо описать, дав возможность компилятору установить тип этой переменной.</a:t>
            </a:r>
          </a:p>
          <a:p>
            <a:pPr algn="just"/>
            <a:r>
              <a:rPr lang="ru-RU" dirty="0"/>
              <a:t>Примеры описания переменных: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83FD396-AF6D-4A60-B97F-38FDF1DC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37784"/>
              </p:ext>
            </p:extLst>
          </p:nvPr>
        </p:nvGraphicFramePr>
        <p:xfrm>
          <a:off x="838197" y="3224988"/>
          <a:ext cx="9979092" cy="183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79092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a, b,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gamma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w15: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описание переменных списком</a:t>
                      </a:r>
                    </a:p>
                    <a:p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bt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byte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описание одной переменной</a:t>
                      </a:r>
                    </a:p>
                    <a:p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n: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word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18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описание типа, совмещенное с инициализацией</a:t>
                      </a:r>
                    </a:p>
                    <a:p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описание с авто выведением типа (</a:t>
                      </a:r>
                      <a:r>
                        <a:rPr lang="ru-RU" sz="18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F6BFE2-A90B-4CE9-A99E-A8FF3729DCDC}"/>
              </a:ext>
            </a:extLst>
          </p:cNvPr>
          <p:cNvSpPr/>
          <p:nvPr/>
        </p:nvSpPr>
        <p:spPr>
          <a:xfrm>
            <a:off x="838197" y="5058868"/>
            <a:ext cx="99790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Имя переменной в PascalABC.NET может иметь практически любую длину и образуется из букв, цифр и знака подчеркивания, но с цифры оно начинаться не может. Прописные и строчные буквы не различаются, поэтому имена </a:t>
            </a:r>
            <a:r>
              <a:rPr lang="en-US" i="1" dirty="0"/>
              <a:t>value</a:t>
            </a:r>
            <a:r>
              <a:rPr lang="ru-RU" dirty="0"/>
              <a:t>, </a:t>
            </a:r>
            <a:r>
              <a:rPr lang="en-US" i="1" dirty="0"/>
              <a:t>Value</a:t>
            </a:r>
            <a:r>
              <a:rPr lang="ru-RU" dirty="0"/>
              <a:t> и </a:t>
            </a:r>
            <a:r>
              <a:rPr lang="en-US" i="1" dirty="0"/>
              <a:t>VALUE</a:t>
            </a:r>
            <a:r>
              <a:rPr lang="en-US" dirty="0"/>
              <a:t> </a:t>
            </a:r>
            <a:r>
              <a:rPr lang="ru-RU" dirty="0"/>
              <a:t>эквивалентны.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описании переменной </a:t>
            </a:r>
            <a:r>
              <a:rPr lang="ru-RU" b="1" dirty="0"/>
              <a:t>целого</a:t>
            </a:r>
            <a:r>
              <a:rPr lang="ru-RU" dirty="0"/>
              <a:t> типа, объединенном с инициализацией, в качестве значения может указываться произвольное </a:t>
            </a:r>
            <a:r>
              <a:rPr lang="ru-RU" b="1" dirty="0"/>
              <a:t>арифметическое выражение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результатом вычисления которого должна быть </a:t>
            </a:r>
            <a:r>
              <a:rPr lang="ru-RU" b="1" dirty="0"/>
              <a:t>целочисленная</a:t>
            </a:r>
            <a:r>
              <a:rPr lang="ru-RU" dirty="0"/>
              <a:t> величина.</a:t>
            </a:r>
          </a:p>
        </p:txBody>
      </p:sp>
    </p:spTree>
    <p:extLst>
      <p:ext uri="{BB962C8B-B14F-4D97-AF65-F5344CB8AC3E}">
        <p14:creationId xmlns:p14="http://schemas.microsoft.com/office/powerpoint/2010/main" val="328131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Переменные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51D453-FB66-4185-BA85-4C2D4B34F934}"/>
              </a:ext>
            </a:extLst>
          </p:cNvPr>
          <p:cNvSpPr/>
          <p:nvPr/>
        </p:nvSpPr>
        <p:spPr>
          <a:xfrm>
            <a:off x="838199" y="916664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/>
              <a:t>Оператор присваивания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83FD396-AF6D-4A60-B97F-38FDF1DC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76433"/>
              </p:ext>
            </p:extLst>
          </p:nvPr>
        </p:nvGraphicFramePr>
        <p:xfrm>
          <a:off x="838197" y="1933674"/>
          <a:ext cx="8996264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z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312FFE-D194-4435-B830-69CB7E7F57F6}"/>
              </a:ext>
            </a:extLst>
          </p:cNvPr>
          <p:cNvSpPr/>
          <p:nvPr/>
        </p:nvSpPr>
        <p:spPr>
          <a:xfrm>
            <a:off x="838197" y="3592791"/>
            <a:ext cx="9857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Работа оператора присваивания состоит в вычислении значения выражения в</a:t>
            </a:r>
            <a:r>
              <a:rPr lang="en-US" dirty="0"/>
              <a:t> </a:t>
            </a:r>
            <a:r>
              <a:rPr lang="ru-RU" dirty="0"/>
              <a:t>правой части и присваивания этого значения имени переменной в левой части.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Тип</a:t>
            </a:r>
            <a:r>
              <a:rPr lang="en-US" dirty="0"/>
              <a:t> </a:t>
            </a:r>
            <a:r>
              <a:rPr lang="ru-RU" dirty="0"/>
              <a:t>значения, полученного в выражении, должен совпадать или быть </a:t>
            </a:r>
            <a:r>
              <a:rPr lang="ru-RU" b="1" i="1" dirty="0"/>
              <a:t>автоматически</a:t>
            </a:r>
            <a:r>
              <a:rPr lang="en-US" b="1" i="1" dirty="0"/>
              <a:t> </a:t>
            </a:r>
            <a:r>
              <a:rPr lang="ru-RU" b="1" i="1" dirty="0"/>
              <a:t>приводимым </a:t>
            </a:r>
            <a:r>
              <a:rPr lang="ru-RU" dirty="0"/>
              <a:t>к типу переменной.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098BB4-4CC0-46A5-AC1B-BAF83C8143C2}"/>
              </a:ext>
            </a:extLst>
          </p:cNvPr>
          <p:cNvSpPr/>
          <p:nvPr/>
        </p:nvSpPr>
        <p:spPr>
          <a:xfrm>
            <a:off x="838197" y="1277440"/>
            <a:ext cx="8934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Оператор присваивания используется для ранее описанных переменных и позволяет присвоить им некоторое значение. Его структура очень проста</a:t>
            </a:r>
          </a:p>
        </p:txBody>
      </p:sp>
    </p:spTree>
    <p:extLst>
      <p:ext uri="{BB962C8B-B14F-4D97-AF65-F5344CB8AC3E}">
        <p14:creationId xmlns:p14="http://schemas.microsoft.com/office/powerpoint/2010/main" val="174873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Арифметические операции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51D453-FB66-4185-BA85-4C2D4B34F934}"/>
              </a:ext>
            </a:extLst>
          </p:cNvPr>
          <p:cNvSpPr/>
          <p:nvPr/>
        </p:nvSpPr>
        <p:spPr>
          <a:xfrm>
            <a:off x="838199" y="916664"/>
            <a:ext cx="899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Константы и переменные в арифметическом выражении могут связываться между собой при помощи знаков арифметических операций. При этом образуются конструкции вида:</a:t>
            </a:r>
          </a:p>
          <a:p>
            <a:endParaRPr lang="ru-RU" dirty="0"/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А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ЗнакОперации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В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6ADD84-8318-4407-B94E-8F541D653AE9}"/>
              </a:ext>
            </a:extLst>
          </p:cNvPr>
          <p:cNvSpPr/>
          <p:nvPr/>
        </p:nvSpPr>
        <p:spPr>
          <a:xfrm>
            <a:off x="838199" y="2116993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Здесь A и B называются </a:t>
            </a:r>
            <a:r>
              <a:rPr lang="ru-RU" b="1" dirty="0"/>
              <a:t>операндами</a:t>
            </a:r>
            <a:r>
              <a:rPr lang="ru-RU" dirty="0"/>
              <a:t>, а знак операции принято называть </a:t>
            </a:r>
            <a:r>
              <a:rPr lang="ru-RU" b="1" dirty="0"/>
              <a:t>операцией</a:t>
            </a:r>
            <a:r>
              <a:rPr lang="ru-RU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операция используется с двумя операндами, она называется </a:t>
            </a:r>
            <a:r>
              <a:rPr lang="ru-RU" b="1" dirty="0"/>
              <a:t>бинарной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Существуют также операции с одним операндом, называемые </a:t>
            </a:r>
            <a:r>
              <a:rPr lang="ru-RU" b="1" dirty="0"/>
              <a:t>унарными</a:t>
            </a:r>
            <a:r>
              <a:rPr lang="ru-RU" dirty="0"/>
              <a:t>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0FAC29-73AE-4004-ABEF-FA2DA98DAF91}"/>
              </a:ext>
            </a:extLst>
          </p:cNvPr>
          <p:cNvSpPr/>
          <p:nvPr/>
        </p:nvSpPr>
        <p:spPr>
          <a:xfrm>
            <a:off x="838199" y="3065911"/>
            <a:ext cx="8996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 арифметическим операциям относятся сложение (знак операции + ), вычитание ( - ) и умножение ( * 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Деление нацело выполняет операция </a:t>
            </a:r>
            <a:r>
              <a:rPr lang="ru-RU" b="1" dirty="0" err="1"/>
              <a:t>div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Еще одна операция, </a:t>
            </a:r>
            <a:r>
              <a:rPr lang="ru-RU" b="1" dirty="0" err="1"/>
              <a:t>mod</a:t>
            </a:r>
            <a:r>
              <a:rPr lang="ru-RU" dirty="0"/>
              <a:t>, возвращает остаток от целочисленного деления.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Арифметическая унарная операция фактически одна – изменение знака числа, для чего перед операндом указывается знак минус.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73C1557-FA4C-4638-BC56-3ECB5B8A18CC}"/>
              </a:ext>
            </a:extLst>
          </p:cNvPr>
          <p:cNvSpPr/>
          <p:nvPr/>
        </p:nvSpPr>
        <p:spPr>
          <a:xfrm>
            <a:off x="838198" y="4847879"/>
            <a:ext cx="899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Операции возведения в степень, возвращающей целочисленный результат, в Паскале нет! Для целых чисел есть только </a:t>
            </a:r>
            <a:r>
              <a:rPr lang="ru-RU" b="1" i="1" dirty="0"/>
              <a:t>функция </a:t>
            </a:r>
            <a:r>
              <a:rPr lang="ru-RU" dirty="0"/>
              <a:t>возведения в квадрат </a:t>
            </a:r>
            <a:r>
              <a:rPr lang="ru-RU" dirty="0" err="1"/>
              <a:t>Sqr</a:t>
            </a:r>
            <a:r>
              <a:rPr lang="ru-RU" dirty="0"/>
              <a:t>(n). </a:t>
            </a:r>
          </a:p>
        </p:txBody>
      </p:sp>
    </p:spTree>
    <p:extLst>
      <p:ext uri="{BB962C8B-B14F-4D97-AF65-F5344CB8AC3E}">
        <p14:creationId xmlns:p14="http://schemas.microsoft.com/office/powerpoint/2010/main" val="44436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Приоритет арифметических операций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51D453-FB66-4185-BA85-4C2D4B34F934}"/>
              </a:ext>
            </a:extLst>
          </p:cNvPr>
          <p:cNvSpPr/>
          <p:nvPr/>
        </p:nvSpPr>
        <p:spPr>
          <a:xfrm>
            <a:off x="838199" y="916664"/>
            <a:ext cx="89962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Приоритет операции – это некоторое целое число. Чем оно меньше, тем приоритет выше, тем раньше выполняется операция.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Операции, имеющие одинаковый приоритет, выполняются в естественном порядке следования, слева направо.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изменения порядка выполнения операций служат круглые скобки, имеющие наивысший приоритет.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Знание приоритета операций позволяет избежать нагромождений из скобок и обеспечить правильный порядок выполнения операций.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218CCE3-E870-4A4F-B06B-3578F4CE2EF3}"/>
              </a:ext>
            </a:extLst>
          </p:cNvPr>
          <p:cNvSpPr/>
          <p:nvPr/>
        </p:nvSpPr>
        <p:spPr>
          <a:xfrm>
            <a:off x="838198" y="3429000"/>
            <a:ext cx="8996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- унарные операции + и – , а также функция </a:t>
            </a:r>
            <a:r>
              <a:rPr lang="ru-RU" dirty="0" err="1"/>
              <a:t>Sqr</a:t>
            </a:r>
            <a:r>
              <a:rPr lang="ru-RU" dirty="0"/>
              <a:t>() имеют приоритет 1;</a:t>
            </a:r>
          </a:p>
          <a:p>
            <a:pPr algn="just"/>
            <a:r>
              <a:rPr lang="ru-RU" dirty="0"/>
              <a:t>- операции *, </a:t>
            </a:r>
            <a:r>
              <a:rPr lang="ru-RU" dirty="0" err="1"/>
              <a:t>div</a:t>
            </a:r>
            <a:r>
              <a:rPr lang="ru-RU" dirty="0"/>
              <a:t>, </a:t>
            </a:r>
            <a:r>
              <a:rPr lang="ru-RU" dirty="0" err="1"/>
              <a:t>mod</a:t>
            </a:r>
            <a:r>
              <a:rPr lang="ru-RU" dirty="0"/>
              <a:t> имеют приоритет 2;</a:t>
            </a:r>
          </a:p>
          <a:p>
            <a:pPr algn="just"/>
            <a:r>
              <a:rPr lang="ru-RU" dirty="0"/>
              <a:t>- бинарные операции + и – имеют приоритет 3.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07F45BB-F5EE-4F5B-9380-D08C804E70DE}"/>
              </a:ext>
            </a:extLst>
          </p:cNvPr>
          <p:cNvSpPr/>
          <p:nvPr/>
        </p:nvSpPr>
        <p:spPr>
          <a:xfrm>
            <a:off x="838198" y="4665506"/>
            <a:ext cx="8996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Если приоритет нескольких подряд идущих операций одинаков, они выполняются в порядке слева направо.</a:t>
            </a:r>
          </a:p>
        </p:txBody>
      </p:sp>
    </p:spTree>
    <p:extLst>
      <p:ext uri="{BB962C8B-B14F-4D97-AF65-F5344CB8AC3E}">
        <p14:creationId xmlns:p14="http://schemas.microsoft.com/office/powerpoint/2010/main" val="1615388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Стандартные целочисленные функции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35B2A6-65AB-4355-A663-0CE93CC6258F}"/>
              </a:ext>
            </a:extLst>
          </p:cNvPr>
          <p:cNvSpPr/>
          <p:nvPr/>
        </p:nvSpPr>
        <p:spPr>
          <a:xfrm>
            <a:off x="838199" y="916664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Арифметическое выражение может содержать вызовы </a:t>
            </a:r>
            <a:r>
              <a:rPr lang="ru-RU" b="1" dirty="0"/>
              <a:t>функций.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3962D6-813F-446F-8B7E-E0CAD077659D}"/>
              </a:ext>
            </a:extLst>
          </p:cNvPr>
          <p:cNvSpPr/>
          <p:nvPr/>
        </p:nvSpPr>
        <p:spPr>
          <a:xfrm>
            <a:off x="838199" y="1339403"/>
            <a:ext cx="89962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Обращение к функции (ее вызов) состоит в записи имени функции, за которым в круглых скобках следует список передаваемых ей параметров (аргументов функции), на основе которых будет вычисляться значение.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Найденное значение подставляется на место вызова функции.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Параметры отделяются друг от друга запятыми.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параметров нет, круглые скобки после имени функции тоже можно не указывать.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D587EDE0-DD1C-43A7-9EC0-00B1CD3FD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067016"/>
              </p:ext>
            </p:extLst>
          </p:nvPr>
        </p:nvGraphicFramePr>
        <p:xfrm>
          <a:off x="1123818" y="3093729"/>
          <a:ext cx="9944364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614">
                  <a:extLst>
                    <a:ext uri="{9D8B030D-6E8A-4147-A177-3AD203B41FA5}">
                      <a16:colId xmlns:a16="http://schemas.microsoft.com/office/drawing/2014/main" val="1992469097"/>
                    </a:ext>
                  </a:extLst>
                </a:gridCol>
                <a:gridCol w="7663750">
                  <a:extLst>
                    <a:ext uri="{9D8B030D-6E8A-4147-A177-3AD203B41FA5}">
                      <a16:colId xmlns:a16="http://schemas.microsoft.com/office/drawing/2014/main" val="197026623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Abs(n)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возвращает абсолютное значение аргумента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9985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Max(m, 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возвращает максимальное из значений m,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0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Min(m, 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минимальное из значений m,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19707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Random(n)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целое случайное число из диапазона 0 .. n-1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8087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Random(m, 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целое случайное число из диапазона m ..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1441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Random2(n)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кортеж из двух целых случайных чисел в диапазоне 0 ..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331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Random2(m, 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кортеж из двух целых случайных чисел в диапазоне m ..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1250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Random3(n)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кортеж из трех целых случайных чисел в диапазоне 0 ..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642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Random3(m, 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кортеж из трех целых случайных чисел в диапазоне m ..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7116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Sign(a)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-1 при a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 0 при a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и 1 при a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311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Sqr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квадрат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104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16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Типы вещественных чисел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35B2A6-65AB-4355-A663-0CE93CC6258F}"/>
              </a:ext>
            </a:extLst>
          </p:cNvPr>
          <p:cNvSpPr/>
          <p:nvPr/>
        </p:nvSpPr>
        <p:spPr>
          <a:xfrm>
            <a:off x="838199" y="916664"/>
            <a:ext cx="8996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PascalABC.NET предоставляет три типа вещественных чисел: </a:t>
            </a:r>
            <a:r>
              <a:rPr lang="ru-RU" b="1" dirty="0" err="1"/>
              <a:t>single</a:t>
            </a:r>
            <a:r>
              <a:rPr lang="ru-RU" dirty="0"/>
              <a:t>, </a:t>
            </a:r>
            <a:r>
              <a:rPr lang="ru-RU" b="1" dirty="0" err="1"/>
              <a:t>real</a:t>
            </a:r>
            <a:r>
              <a:rPr lang="ru-RU" b="1" dirty="0"/>
              <a:t> </a:t>
            </a:r>
            <a:r>
              <a:rPr lang="ru-RU" dirty="0"/>
              <a:t>(и его синоним </a:t>
            </a:r>
            <a:r>
              <a:rPr lang="ru-RU" b="1" dirty="0" err="1"/>
              <a:t>double</a:t>
            </a:r>
            <a:r>
              <a:rPr lang="ru-RU" dirty="0"/>
              <a:t>) и </a:t>
            </a:r>
            <a:r>
              <a:rPr lang="ru-RU" b="1" dirty="0" err="1"/>
              <a:t>decimal</a:t>
            </a:r>
            <a:r>
              <a:rPr lang="ru-RU" b="1" dirty="0"/>
              <a:t> </a:t>
            </a:r>
            <a:r>
              <a:rPr lang="ru-RU" dirty="0"/>
              <a:t>(все цифры, хранимые в этом типе, точные).</a:t>
            </a:r>
            <a:endParaRPr lang="ru-RU" b="1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04BEEFE-2049-4206-BD30-433A98741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93464"/>
              </p:ext>
            </p:extLst>
          </p:nvPr>
        </p:nvGraphicFramePr>
        <p:xfrm>
          <a:off x="1122784" y="1609738"/>
          <a:ext cx="9946431" cy="1752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90330">
                  <a:extLst>
                    <a:ext uri="{9D8B030D-6E8A-4147-A177-3AD203B41FA5}">
                      <a16:colId xmlns:a16="http://schemas.microsoft.com/office/drawing/2014/main" val="2631985084"/>
                    </a:ext>
                  </a:extLst>
                </a:gridCol>
                <a:gridCol w="3983775">
                  <a:extLst>
                    <a:ext uri="{9D8B030D-6E8A-4147-A177-3AD203B41FA5}">
                      <a16:colId xmlns:a16="http://schemas.microsoft.com/office/drawing/2014/main" val="214858415"/>
                    </a:ext>
                  </a:extLst>
                </a:gridCol>
                <a:gridCol w="4072326">
                  <a:extLst>
                    <a:ext uri="{9D8B030D-6E8A-4147-A177-3AD203B41FA5}">
                      <a16:colId xmlns:a16="http://schemas.microsoft.com/office/drawing/2014/main" val="1365142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Длина, байт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Тип и количество значащих цифр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Диапазон представляемых значений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23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Single</a:t>
                      </a:r>
                      <a:r>
                        <a:rPr lang="en-US" dirty="0"/>
                        <a:t> 7-8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-1.8×10</a:t>
                      </a:r>
                      <a:r>
                        <a:rPr lang="ru-RU" sz="1800" b="0" i="0" u="none" strike="noStrike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308</a:t>
                      </a:r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.. 1.8×10</a:t>
                      </a:r>
                      <a:r>
                        <a:rPr lang="ru-RU" sz="1800" b="0" i="0" u="none" strike="noStrike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308</a:t>
                      </a:r>
                      <a:endParaRPr lang="ru-RU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2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</a:t>
                      </a:r>
                      <a:r>
                        <a:rPr lang="en-US" dirty="0"/>
                        <a:t> (</a:t>
                      </a:r>
                      <a:r>
                        <a:rPr lang="en-US" b="1" dirty="0"/>
                        <a:t>double</a:t>
                      </a:r>
                      <a:r>
                        <a:rPr lang="en-US" dirty="0"/>
                        <a:t>) 15-16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-3.4×10</a:t>
                      </a:r>
                      <a:r>
                        <a:rPr lang="ru-RU" sz="1800" b="0" i="0" u="none" strike="noStrike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.. 3.4×10</a:t>
                      </a:r>
                      <a:r>
                        <a:rPr lang="ru-RU" sz="1800" b="0" i="0" u="none" strike="noStrike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ru-RU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83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Decimal</a:t>
                      </a:r>
                      <a:r>
                        <a:rPr lang="en-US" dirty="0"/>
                        <a:t> 28-29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-79228162514264337593543950335 ..</a:t>
                      </a: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79228162514264337593543950335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946565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D7F880E-783B-482A-AF5B-A41470DA5E93}"/>
              </a:ext>
            </a:extLst>
          </p:cNvPr>
          <p:cNvSpPr/>
          <p:nvPr/>
        </p:nvSpPr>
        <p:spPr>
          <a:xfrm>
            <a:off x="838198" y="3429000"/>
            <a:ext cx="899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Вещественное число, может иметь одну из следующих форм записи: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994D570-E573-47AA-8BCC-264D448114C1}"/>
              </a:ext>
            </a:extLst>
          </p:cNvPr>
          <p:cNvSpPr/>
          <p:nvPr/>
        </p:nvSpPr>
        <p:spPr>
          <a:xfrm>
            <a:off x="838198" y="3798332"/>
            <a:ext cx="8996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m.n</a:t>
            </a:r>
            <a:r>
              <a:rPr lang="ru-RU" dirty="0"/>
              <a:t> – привычный формат записи числа, имеющего целую часть m и дробную n,</a:t>
            </a:r>
          </a:p>
          <a:p>
            <a:pPr algn="just"/>
            <a:r>
              <a:rPr lang="ru-RU" dirty="0"/>
              <a:t>например, 3.14, -1000.2643, 0.00002432234;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887B41F-5E13-4B03-B6A5-582B1BBE1309}"/>
              </a:ext>
            </a:extLst>
          </p:cNvPr>
          <p:cNvSpPr/>
          <p:nvPr/>
        </p:nvSpPr>
        <p:spPr>
          <a:xfrm>
            <a:off x="838197" y="4444663"/>
            <a:ext cx="8996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m.nEk</a:t>
            </a:r>
            <a:r>
              <a:rPr lang="ru-RU" dirty="0"/>
              <a:t> – «научный формат» записи числа, в котором латинская буква E (или e)</a:t>
            </a:r>
            <a:r>
              <a:rPr lang="en-US" dirty="0"/>
              <a:t> </a:t>
            </a:r>
            <a:r>
              <a:rPr lang="ru-RU" dirty="0"/>
              <a:t>отделяет </a:t>
            </a:r>
            <a:r>
              <a:rPr lang="ru-RU" dirty="0" err="1"/>
              <a:t>мантисcу</a:t>
            </a:r>
            <a:r>
              <a:rPr lang="ru-RU" dirty="0"/>
              <a:t> </a:t>
            </a:r>
            <a:r>
              <a:rPr lang="ru-RU" dirty="0" err="1"/>
              <a:t>m.n</a:t>
            </a:r>
            <a:r>
              <a:rPr lang="ru-RU" dirty="0"/>
              <a:t> от десятичного порядка k. Мантисса может быть записана в виде целого числа – тогда литерал имеет вид </a:t>
            </a:r>
            <a:r>
              <a:rPr lang="ru-RU" dirty="0" err="1"/>
              <a:t>mEk</a:t>
            </a:r>
            <a:r>
              <a:rPr lang="ru-RU" dirty="0"/>
              <a:t>. Примеры записи литералов в научном формате: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5838FCF-EE97-4DB7-AA4B-1E0F0D1916E9}"/>
              </a:ext>
            </a:extLst>
          </p:cNvPr>
          <p:cNvSpPr/>
          <p:nvPr/>
        </p:nvSpPr>
        <p:spPr>
          <a:xfrm>
            <a:off x="838196" y="5479671"/>
            <a:ext cx="89962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3E6 // 3×10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5.7e-11 // 5.7×10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-0.000234e-7 // -0.000234×10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-7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-2.34×10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-11</a:t>
            </a:r>
            <a:endParaRPr lang="ru-RU" baseline="30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03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Арифметические выражения вещественного</a:t>
            </a:r>
            <a:r>
              <a:rPr lang="en-US" sz="2400" dirty="0"/>
              <a:t> </a:t>
            </a:r>
            <a:r>
              <a:rPr lang="ru-RU" sz="2400" dirty="0"/>
              <a:t>типа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35B2A6-65AB-4355-A663-0CE93CC6258F}"/>
              </a:ext>
            </a:extLst>
          </p:cNvPr>
          <p:cNvSpPr/>
          <p:nvPr/>
        </p:nvSpPr>
        <p:spPr>
          <a:xfrm>
            <a:off x="838203" y="667847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Правила составления и записи арифметических выражений вещественного типа</a:t>
            </a:r>
            <a:r>
              <a:rPr lang="en-US" dirty="0"/>
              <a:t> </a:t>
            </a:r>
            <a:r>
              <a:rPr lang="ru-RU" dirty="0"/>
              <a:t>такие же, как для целочисленных выражений. Любые части целочисленных выражений могут входить в вещественное выражение. Разница имеется лишь в некоторых операциях.</a:t>
            </a:r>
            <a:endParaRPr lang="ru-RU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FC4A8B-40EC-42A1-ACE3-7B6454F3AE26}"/>
              </a:ext>
            </a:extLst>
          </p:cNvPr>
          <p:cNvSpPr/>
          <p:nvPr/>
        </p:nvSpPr>
        <p:spPr>
          <a:xfrm>
            <a:off x="838202" y="1591177"/>
            <a:ext cx="3470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AGOptimaBold"/>
              </a:rPr>
              <a:t>Деление и возведение в степень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9B3456B-75BA-4B29-A97A-147F96FEB94B}"/>
              </a:ext>
            </a:extLst>
          </p:cNvPr>
          <p:cNvSpPr/>
          <p:nvPr/>
        </p:nvSpPr>
        <p:spPr>
          <a:xfrm>
            <a:off x="838200" y="1960509"/>
            <a:ext cx="8996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Операция </a:t>
            </a:r>
            <a:r>
              <a:rPr lang="ru-RU" b="1" dirty="0"/>
              <a:t>деления</a:t>
            </a:r>
            <a:r>
              <a:rPr lang="ru-RU" dirty="0"/>
              <a:t> бинарная и записывается при помощи символа «</a:t>
            </a:r>
            <a:r>
              <a:rPr lang="ru-RU" dirty="0" err="1"/>
              <a:t>слэш</a:t>
            </a:r>
            <a:r>
              <a:rPr lang="ru-RU" dirty="0"/>
              <a:t>» (/).</a:t>
            </a:r>
            <a:r>
              <a:rPr lang="en-US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Операция q</a:t>
            </a:r>
            <a:r>
              <a:rPr lang="en-US" dirty="0"/>
              <a:t> </a:t>
            </a:r>
            <a:r>
              <a:rPr lang="ru-RU" dirty="0"/>
              <a:t>/</a:t>
            </a:r>
            <a:r>
              <a:rPr lang="en-US" dirty="0"/>
              <a:t> </a:t>
            </a:r>
            <a:r>
              <a:rPr lang="ru-RU" dirty="0"/>
              <a:t>r возвращает результат деления q на r вещественного типа.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Например,</a:t>
            </a:r>
            <a:r>
              <a:rPr lang="en-US" dirty="0"/>
              <a:t> </a:t>
            </a:r>
            <a:r>
              <a:rPr lang="ru-RU" dirty="0"/>
              <a:t>5</a:t>
            </a:r>
            <a:r>
              <a:rPr lang="en-US" dirty="0"/>
              <a:t> </a:t>
            </a:r>
            <a:r>
              <a:rPr lang="ru-RU" dirty="0"/>
              <a:t>/</a:t>
            </a:r>
            <a:r>
              <a:rPr lang="en-US" dirty="0"/>
              <a:t> </a:t>
            </a:r>
            <a:r>
              <a:rPr lang="ru-RU" dirty="0"/>
              <a:t>8 возвращает вещественное значение 0.625, несмотря на то, что литералы 5 и 8</a:t>
            </a:r>
            <a:r>
              <a:rPr lang="en-US" dirty="0"/>
              <a:t> </a:t>
            </a:r>
            <a:r>
              <a:rPr lang="ru-RU" dirty="0"/>
              <a:t>изображают целые числа.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06A26D7-8083-46AD-A276-A71EB1EFE9A7}"/>
              </a:ext>
            </a:extLst>
          </p:cNvPr>
          <p:cNvSpPr/>
          <p:nvPr/>
        </p:nvSpPr>
        <p:spPr>
          <a:xfrm>
            <a:off x="838200" y="3180183"/>
            <a:ext cx="899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Операция деления имеет приоритет 2, такой же, как операции *, </a:t>
            </a:r>
            <a:r>
              <a:rPr lang="ru-RU" dirty="0" err="1"/>
              <a:t>div</a:t>
            </a:r>
            <a:r>
              <a:rPr lang="ru-RU" dirty="0"/>
              <a:t>, </a:t>
            </a:r>
            <a:r>
              <a:rPr lang="ru-RU" dirty="0" err="1"/>
              <a:t>mod</a:t>
            </a:r>
            <a:r>
              <a:rPr lang="ru-RU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B2C05B0-3496-41D3-9799-13DB5452CDB1}"/>
                  </a:ext>
                </a:extLst>
              </p:cNvPr>
              <p:cNvSpPr/>
              <p:nvPr/>
            </p:nvSpPr>
            <p:spPr>
              <a:xfrm>
                <a:off x="838200" y="3568860"/>
                <a:ext cx="8996262" cy="1500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Операция </a:t>
                </a:r>
                <a:r>
                  <a:rPr lang="ru-RU" b="1" dirty="0"/>
                  <a:t>возведения в степень</a:t>
                </a:r>
                <a:r>
                  <a:rPr lang="ru-RU" dirty="0"/>
                  <a:t> также бинарная; ее знак операции ** представляет</a:t>
                </a:r>
                <a:r>
                  <a:rPr lang="en-US" dirty="0"/>
                  <a:t> </a:t>
                </a:r>
                <a:r>
                  <a:rPr lang="ru-RU" dirty="0"/>
                  <a:t>собой пару знаков операции умножения, следующих друг за другом без пробела, а</a:t>
                </a:r>
                <a:r>
                  <a:rPr lang="en-US" dirty="0"/>
                  <a:t> </a:t>
                </a:r>
                <a:r>
                  <a:rPr lang="ru-RU" dirty="0"/>
                  <a:t>приоритет равен 1.</a:t>
                </a:r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Когда a и b вещественные, возведение в степень</a:t>
                </a:r>
                <a:r>
                  <a:rPr lang="en-US" dirty="0"/>
                  <a:t> </a:t>
                </a:r>
                <a:r>
                  <a:rPr lang="ru-RU" dirty="0"/>
                  <a:t>производится в соответствии с известным тождеством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B2C05B0-3496-41D3-9799-13DB5452C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68860"/>
                <a:ext cx="8996262" cy="1500988"/>
              </a:xfrm>
              <a:prstGeom prst="rect">
                <a:avLst/>
              </a:prstGeom>
              <a:blipFill>
                <a:blip r:embed="rId2"/>
                <a:stretch>
                  <a:fillRect l="-475" t="-2024" r="-610" b="-44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54677FC6-F5F4-44F4-A817-9E2EB2C02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493580"/>
              </p:ext>
            </p:extLst>
          </p:nvPr>
        </p:nvGraphicFramePr>
        <p:xfrm>
          <a:off x="838198" y="5061765"/>
          <a:ext cx="8996264" cy="168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2.9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b, x ** b,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** (-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4.2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1.12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</a:rPr>
                        <a:t>390625 37.826601883412 3.2906421758964E+211 1 0.015625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NaN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15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Некоторые математические функции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EA39CD62-B980-4D96-B959-F6371F5141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149557"/>
                  </p:ext>
                </p:extLst>
              </p:nvPr>
            </p:nvGraphicFramePr>
            <p:xfrm>
              <a:off x="367004" y="1466116"/>
              <a:ext cx="10873274" cy="43147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3608">
                      <a:extLst>
                        <a:ext uri="{9D8B030D-6E8A-4147-A177-3AD203B41FA5}">
                          <a16:colId xmlns:a16="http://schemas.microsoft.com/office/drawing/2014/main" val="2943189356"/>
                        </a:ext>
                      </a:extLst>
                    </a:gridCol>
                    <a:gridCol w="4277640">
                      <a:extLst>
                        <a:ext uri="{9D8B030D-6E8A-4147-A177-3AD203B41FA5}">
                          <a16:colId xmlns:a16="http://schemas.microsoft.com/office/drawing/2014/main" val="2066300164"/>
                        </a:ext>
                      </a:extLst>
                    </a:gridCol>
                    <a:gridCol w="1212547">
                      <a:extLst>
                        <a:ext uri="{9D8B030D-6E8A-4147-A177-3AD203B41FA5}">
                          <a16:colId xmlns:a16="http://schemas.microsoft.com/office/drawing/2014/main" val="1112468069"/>
                        </a:ext>
                      </a:extLst>
                    </a:gridCol>
                    <a:gridCol w="4119479">
                      <a:extLst>
                        <a:ext uri="{9D8B030D-6E8A-4147-A177-3AD203B41FA5}">
                          <a16:colId xmlns:a16="http://schemas.microsoft.com/office/drawing/2014/main" val="1483774371"/>
                        </a:ext>
                      </a:extLst>
                    </a:gridCol>
                  </a:tblGrid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Abs(a)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абсолютное значение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(a, n)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логарифм a по основанию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500777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ArcSin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арксинус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Max(a,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максимальное из значений a и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9509718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ArcCos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возвращает арккосинус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Min(a,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минимальное из значений a и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063166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ArcTan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возвращает арктангенс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RadToDeg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угла a, переведенное из радиан в градусы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381442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Ceil(a)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ближайшее большее а целочисленное значение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Random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случайное вещественное число на интервале [0; 1]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310291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Cos(a)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косинус угла a, заданного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Random(a,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случайное число на интервале [a; b]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7741580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Cosh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косинус угла a, заданного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Round(a)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целое значение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335681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DegToRad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радианную меру угла а, заданного в градусах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Round(a, n)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a, округленное до n знаков после запятой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2650207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Exp(a)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</a:t>
                          </a:r>
                          <a:r>
                            <a:rPr lang="en-US" sz="1100" dirty="0" err="1"/>
                            <a:t>e</a:t>
                          </a:r>
                          <a:r>
                            <a:rPr lang="en-US" sz="1100" baseline="30000" dirty="0" err="1"/>
                            <a:t>a</a:t>
                          </a:r>
                          <a:endParaRPr lang="ru-RU" sz="11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Sign(a)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-1.0, 0.0, 1.0 в зависимости от знака числа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2064777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Floor(a)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ближайшее меньшее а целочисленное значение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Sin(a)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синус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588485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Frac(a)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дробную часть 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Sinh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синус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7549766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целую часть 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Sqr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</a:t>
                          </a:r>
                          <a:r>
                            <a:rPr lang="en-US" sz="1100" dirty="0"/>
                            <a:t>a</a:t>
                          </a:r>
                          <a:r>
                            <a:rPr lang="en-US" sz="1100" baseline="30000" dirty="0"/>
                            <a:t>2</a:t>
                          </a:r>
                          <a:endParaRPr lang="ru-RU" sz="1100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853431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натуральный логарифм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Sqrt(a)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oMath>
                          </a14:m>
                          <a:endParaRPr lang="ru-RU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0962410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синоним 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Trunc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целое значение a, отсекая дробную часть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8801802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Log10(a)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десятичный логарифм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Tan(a)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тангенс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727363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Log2(a)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логарифм a по основанию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Tanh(a)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тангенс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404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EA39CD62-B980-4D96-B959-F6371F5141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149557"/>
                  </p:ext>
                </p:extLst>
              </p:nvPr>
            </p:nvGraphicFramePr>
            <p:xfrm>
              <a:off x="367004" y="1466116"/>
              <a:ext cx="10873274" cy="43147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3608">
                      <a:extLst>
                        <a:ext uri="{9D8B030D-6E8A-4147-A177-3AD203B41FA5}">
                          <a16:colId xmlns:a16="http://schemas.microsoft.com/office/drawing/2014/main" val="2943189356"/>
                        </a:ext>
                      </a:extLst>
                    </a:gridCol>
                    <a:gridCol w="4277640">
                      <a:extLst>
                        <a:ext uri="{9D8B030D-6E8A-4147-A177-3AD203B41FA5}">
                          <a16:colId xmlns:a16="http://schemas.microsoft.com/office/drawing/2014/main" val="2066300164"/>
                        </a:ext>
                      </a:extLst>
                    </a:gridCol>
                    <a:gridCol w="1212547">
                      <a:extLst>
                        <a:ext uri="{9D8B030D-6E8A-4147-A177-3AD203B41FA5}">
                          <a16:colId xmlns:a16="http://schemas.microsoft.com/office/drawing/2014/main" val="1112468069"/>
                        </a:ext>
                      </a:extLst>
                    </a:gridCol>
                    <a:gridCol w="4119479">
                      <a:extLst>
                        <a:ext uri="{9D8B030D-6E8A-4147-A177-3AD203B41FA5}">
                          <a16:colId xmlns:a16="http://schemas.microsoft.com/office/drawing/2014/main" val="1483774371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Abs(a)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абсолютное значение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(a, n)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логарифм a по основанию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50077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ArcSin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арксинус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Max(a,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максимальное из значений a и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95097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ArcCos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возвращает арккосинус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Min(a,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минимальное из значений a и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06316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ArcTan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возвращает арктангенс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RadToDeg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угла a, переведенное из радиан в градусы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38144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Ceil(a)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ближайшее большее а целочисленное значение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Random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случайное вещественное число на интервале [0; 1]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31029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Cos(a)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косинус угла a, заданного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Random(a,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случайное число на интервале [a; b]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774158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Cosh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косинус угла a, заданного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Round(a)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целое значение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33568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DegToRad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радианную меру угла а, заданного в градусах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Round(a, n)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a, округленное до n знаков после запятой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265020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Exp(a)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</a:t>
                          </a:r>
                          <a:r>
                            <a:rPr lang="en-US" sz="1100" dirty="0" err="1"/>
                            <a:t>e</a:t>
                          </a:r>
                          <a:r>
                            <a:rPr lang="en-US" sz="1100" baseline="30000" dirty="0" err="1"/>
                            <a:t>a</a:t>
                          </a:r>
                          <a:endParaRPr lang="ru-RU" sz="11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Sign(a)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-1.0, 0.0, 1.0 в зависимости от знака числа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206477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Floor(a)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ближайшее меньшее а целочисленное значение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Sin(a)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синус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58848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Frac(a)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дробную часть 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Sinh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синус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754976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целую часть 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Sqr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</a:t>
                          </a:r>
                          <a:r>
                            <a:rPr lang="en-US" sz="1100" dirty="0"/>
                            <a:t>a</a:t>
                          </a:r>
                          <a:r>
                            <a:rPr lang="en-US" sz="1100" baseline="30000" dirty="0"/>
                            <a:t>2</a:t>
                          </a:r>
                          <a:endParaRPr lang="ru-RU" sz="1100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853431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натуральный логарифм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Sqrt(a)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64053" t="-1190698" r="-296" b="-3744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096241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синоним 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Trunc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целое значение a, отсекая дробную часть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880180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Log10(a)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десятичный логарифм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Tan(a)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тангенс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72736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Log2(a)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логарифм a по основанию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Tanh(a)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тангенс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404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785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Операторы ввода п</a:t>
            </a:r>
            <a:r>
              <a:rPr lang="ru-RU" sz="2400" dirty="0"/>
              <a:t>еременных в </a:t>
            </a:r>
            <a:r>
              <a:rPr lang="en-US" sz="2400" dirty="0"/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2D31E-0688-4E7A-A0CD-5D503FBAC8AC}"/>
              </a:ext>
            </a:extLst>
          </p:cNvPr>
          <p:cNvSpPr txBox="1"/>
          <p:nvPr/>
        </p:nvSpPr>
        <p:spPr>
          <a:xfrm>
            <a:off x="982824" y="916664"/>
            <a:ext cx="6056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Классические операторы ввода переменных</a:t>
            </a:r>
            <a:r>
              <a:rPr lang="en-US" dirty="0"/>
              <a:t> (Read, </a:t>
            </a:r>
            <a:r>
              <a:rPr lang="en-US" dirty="0" err="1"/>
              <a:t>Readln</a:t>
            </a:r>
            <a:r>
              <a:rPr lang="en-US" dirty="0"/>
              <a:t>)</a:t>
            </a:r>
            <a:r>
              <a:rPr lang="ru-RU" dirty="0"/>
              <a:t>: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013C67A-0E8A-4047-A88E-0B8C37310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83070"/>
              </p:ext>
            </p:extLst>
          </p:nvPr>
        </p:nvGraphicFramePr>
        <p:xfrm>
          <a:off x="982824" y="1375327"/>
          <a:ext cx="8996264" cy="1925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Read(x, y);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6EDE7C-E58D-49B8-9840-91F57D29E74B}"/>
              </a:ext>
            </a:extLst>
          </p:cNvPr>
          <p:cNvSpPr txBox="1"/>
          <p:nvPr/>
        </p:nvSpPr>
        <p:spPr>
          <a:xfrm>
            <a:off x="982824" y="3460811"/>
            <a:ext cx="36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Ввод целочисленных переменных: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D8338F7-024F-4D37-BA56-E04E04D82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139457"/>
              </p:ext>
            </p:extLst>
          </p:nvPr>
        </p:nvGraphicFramePr>
        <p:xfrm>
          <a:off x="982824" y="3830143"/>
          <a:ext cx="8996264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целое число x:'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(y, z) := ReadInteger2(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Введите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y, z:'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b, c) := ReadInteger3(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3 целых числа:'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целое число x: 1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y, z: 2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3 целых числа: 6 7 8</a:t>
                      </a:r>
                    </a:p>
                    <a:p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08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Операторы ввода п</a:t>
            </a:r>
            <a:r>
              <a:rPr lang="ru-RU" sz="2400" dirty="0"/>
              <a:t>еременных в </a:t>
            </a:r>
            <a:r>
              <a:rPr lang="en-US" sz="2400" dirty="0"/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EDE7C-E58D-49B8-9840-91F57D29E74B}"/>
              </a:ext>
            </a:extLst>
          </p:cNvPr>
          <p:cNvSpPr txBox="1"/>
          <p:nvPr/>
        </p:nvSpPr>
        <p:spPr>
          <a:xfrm>
            <a:off x="838200" y="916664"/>
            <a:ext cx="350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Ввод вещественных переменных: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D8338F7-024F-4D37-BA56-E04E04D82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07887"/>
              </p:ext>
            </p:extLst>
          </p:nvPr>
        </p:nvGraphicFramePr>
        <p:xfrm>
          <a:off x="838200" y="1285996"/>
          <a:ext cx="8996264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ReadReal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число x:'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(y, z) := ReadReal2(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Введите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y, z:'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b, c) := ReadReal3(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3 вещественных числа:'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число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x: 0.2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y, z: 1.5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2.3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3 вещественных числа: 1.4 2.6 5.8</a:t>
                      </a:r>
                    </a:p>
                    <a:p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80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03457-8F1B-40FE-8C85-3396761ADCD6}"/>
              </a:ext>
            </a:extLst>
          </p:cNvPr>
          <p:cNvSpPr txBox="1"/>
          <p:nvPr/>
        </p:nvSpPr>
        <p:spPr>
          <a:xfrm>
            <a:off x="510102" y="1027905"/>
            <a:ext cx="9290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Язык программирования PascalABC.NET –</a:t>
            </a:r>
            <a:r>
              <a:rPr lang="en-US" dirty="0"/>
              <a:t> </a:t>
            </a:r>
            <a:r>
              <a:rPr lang="ru-RU" dirty="0"/>
              <a:t>язык, включающий в себя классический Паскаль, большинство возможностей языка </a:t>
            </a:r>
            <a:r>
              <a:rPr lang="ru-RU" dirty="0" err="1"/>
              <a:t>Object</a:t>
            </a:r>
            <a:r>
              <a:rPr lang="ru-RU" dirty="0"/>
              <a:t> </a:t>
            </a:r>
            <a:r>
              <a:rPr lang="ru-RU" dirty="0" err="1"/>
              <a:t>Pascal</a:t>
            </a:r>
            <a:r>
              <a:rPr lang="en-US" dirty="0"/>
              <a:t> </a:t>
            </a:r>
            <a:r>
              <a:rPr lang="ru-RU" dirty="0"/>
              <a:t>среды </a:t>
            </a:r>
            <a:r>
              <a:rPr lang="ru-RU" dirty="0" err="1"/>
              <a:t>Delphi</a:t>
            </a:r>
            <a:r>
              <a:rPr lang="ru-RU" dirty="0"/>
              <a:t> и многочисленные собственные расширения. Компилятор и библиотеки языка PascalABC.NET свободно распространяются по лицензии LGPL v3.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Скачать актуальную версию можно по ссылке:</a:t>
            </a:r>
            <a:endParaRPr lang="en-US" dirty="0"/>
          </a:p>
          <a:p>
            <a:r>
              <a:rPr lang="en-US" dirty="0">
                <a:hlinkClick r:id="rId4"/>
              </a:rPr>
              <a:t>http://pascalabc.net/ssyilki-dlya-skachivaniya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Операторы в</a:t>
            </a:r>
            <a:r>
              <a:rPr lang="ru-RU" sz="2400" dirty="0"/>
              <a:t>ы</a:t>
            </a:r>
            <a:r>
              <a:rPr lang="ru-RU" sz="2400" dirty="0">
                <a:solidFill>
                  <a:schemeClr val="tx1"/>
                </a:solidFill>
              </a:rPr>
              <a:t>вода п</a:t>
            </a:r>
            <a:r>
              <a:rPr lang="ru-RU" sz="2400" dirty="0"/>
              <a:t>еременных в </a:t>
            </a:r>
            <a:r>
              <a:rPr lang="en-US" sz="2400" dirty="0"/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EDE7C-E58D-49B8-9840-91F57D29E74B}"/>
              </a:ext>
            </a:extLst>
          </p:cNvPr>
          <p:cNvSpPr txBox="1"/>
          <p:nvPr/>
        </p:nvSpPr>
        <p:spPr>
          <a:xfrm>
            <a:off x="838200" y="916664"/>
            <a:ext cx="496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Классические операторы вывода </a:t>
            </a:r>
            <a:r>
              <a:rPr lang="en-US" dirty="0"/>
              <a:t>Write / </a:t>
            </a:r>
            <a:r>
              <a:rPr lang="en-US" dirty="0" err="1"/>
              <a:t>Writeln</a:t>
            </a:r>
            <a:r>
              <a:rPr lang="ru-RU" dirty="0"/>
              <a:t>: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D8338F7-024F-4D37-BA56-E04E04D82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807877"/>
              </p:ext>
            </p:extLst>
          </p:nvPr>
        </p:nvGraphicFramePr>
        <p:xfrm>
          <a:off x="838200" y="1285996"/>
          <a:ext cx="8996264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Random2(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'x = 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x);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Write(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'y = 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y: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Courier New" panose="02070309020205020404" pitchFamily="49" charset="0"/>
                        </a:rPr>
                        <a:t>7.117253903819839.68030115574612</a:t>
                      </a:r>
                    </a:p>
                    <a:p>
                      <a:r>
                        <a:rPr lang="es-ES" sz="1600" dirty="0">
                          <a:latin typeface="Courier New" panose="02070309020205020404" pitchFamily="49" charset="0"/>
                        </a:rPr>
                        <a:t>x = 7.11725390381983</a:t>
                      </a:r>
                    </a:p>
                    <a:p>
                      <a:r>
                        <a:rPr lang="es-ES" sz="1600" dirty="0">
                          <a:latin typeface="Courier New" panose="02070309020205020404" pitchFamily="49" charset="0"/>
                        </a:rPr>
                        <a:t>y =   9.6803</a:t>
                      </a:r>
                    </a:p>
                    <a:p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61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Операторы в</a:t>
            </a:r>
            <a:r>
              <a:rPr lang="ru-RU" sz="2400" dirty="0"/>
              <a:t>ы</a:t>
            </a:r>
            <a:r>
              <a:rPr lang="ru-RU" sz="2400" dirty="0">
                <a:solidFill>
                  <a:schemeClr val="tx1"/>
                </a:solidFill>
              </a:rPr>
              <a:t>вода п</a:t>
            </a:r>
            <a:r>
              <a:rPr lang="ru-RU" sz="2400" dirty="0"/>
              <a:t>еременных в </a:t>
            </a:r>
            <a:r>
              <a:rPr lang="en-US" sz="2400" dirty="0"/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D8338F7-024F-4D37-BA56-E04E04D82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764587"/>
              </p:ext>
            </p:extLst>
          </p:nvPr>
        </p:nvGraphicFramePr>
        <p:xfrm>
          <a:off x="838200" y="1285996"/>
          <a:ext cx="8996264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Random2(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Print(x, y);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'x ='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x);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$'y =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{y:f4}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</a:rPr>
                        <a:t>4.94235732357127 7.77702323523211 x = 4.94235732357127 </a:t>
                      </a:r>
                    </a:p>
                    <a:p>
                      <a:r>
                        <a:rPr lang="en-US" sz="1600" dirty="0">
                          <a:latin typeface="Courier New" panose="02070309020205020404" pitchFamily="49" charset="0"/>
                        </a:rPr>
                        <a:t>y = 7.7770 </a:t>
                      </a:r>
                    </a:p>
                    <a:p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9C8011-ADC8-4F64-AB1B-D6E5FD156071}"/>
              </a:ext>
            </a:extLst>
          </p:cNvPr>
          <p:cNvSpPr txBox="1"/>
          <p:nvPr/>
        </p:nvSpPr>
        <p:spPr>
          <a:xfrm>
            <a:off x="838200" y="916664"/>
            <a:ext cx="345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Операторы вывода </a:t>
            </a:r>
            <a:r>
              <a:rPr lang="en-US" dirty="0"/>
              <a:t>Print / </a:t>
            </a:r>
            <a:r>
              <a:rPr lang="en-US" dirty="0" err="1"/>
              <a:t>Println</a:t>
            </a:r>
            <a:r>
              <a:rPr lang="ru-RU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37168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937518"/>
            <a:ext cx="12192000" cy="2920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554137" y="2230264"/>
            <a:ext cx="1630783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Вычислить 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y: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3D4BDE-7967-4427-82FD-BE72C6509809}"/>
                  </a:ext>
                </a:extLst>
              </p:cNvPr>
              <p:cNvSpPr txBox="1"/>
              <p:nvPr/>
            </p:nvSpPr>
            <p:spPr>
              <a:xfrm>
                <a:off x="2938254" y="1916192"/>
                <a:ext cx="4662623" cy="1140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+2∙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3D4BDE-7967-4427-82FD-BE72C650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54" y="1916192"/>
                <a:ext cx="4662623" cy="11405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30">
            <a:extLst>
              <a:ext uri="{FF2B5EF4-FFF2-40B4-BE49-F238E27FC236}">
                <a16:creationId xmlns:a16="http://schemas.microsoft.com/office/drawing/2014/main" id="{6227575F-7920-4E6F-878A-F04F7B63ED33}"/>
              </a:ext>
            </a:extLst>
          </p:cNvPr>
          <p:cNvSpPr txBox="1"/>
          <p:nvPr/>
        </p:nvSpPr>
        <p:spPr>
          <a:xfrm>
            <a:off x="8352681" y="1916192"/>
            <a:ext cx="3001119" cy="1015663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a = 2.6e3;     b = 1.4;</a:t>
            </a:r>
          </a:p>
          <a:p>
            <a:pPr marL="92075" lvl="1">
              <a:defRPr sz="1900" b="1"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x = 3.18;       k = 4;</a:t>
            </a:r>
          </a:p>
          <a:p>
            <a:pPr marL="92075" lvl="1">
              <a:defRPr sz="1900" b="1"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m = 25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2"/>
            <a:ext cx="12192000" cy="1020146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548883"/>
            <a:ext cx="12192000" cy="5309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/>
          </a:p>
        </p:txBody>
      </p:sp>
      <p:sp>
        <p:nvSpPr>
          <p:cNvPr id="21" name="TextBox 30"/>
          <p:cNvSpPr txBox="1"/>
          <p:nvPr/>
        </p:nvSpPr>
        <p:spPr>
          <a:xfrm>
            <a:off x="787566" y="1053477"/>
            <a:ext cx="9778669" cy="384721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dirty="0">
                <a:solidFill>
                  <a:schemeClr val="bg1"/>
                </a:solidFill>
                <a:cs typeface="Arial" panose="020B0604020202020204" pitchFamily="34" charset="0"/>
              </a:rPr>
              <a:t>Вычислите выражения при х = 1; 2; 3: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99421" y="102864"/>
            <a:ext cx="7435067" cy="795672"/>
          </a:xfrm>
        </p:spPr>
        <p:txBody>
          <a:bodyPr>
            <a:normAutofit/>
          </a:bodyPr>
          <a:lstStyle/>
          <a:p>
            <a:r>
              <a:rPr lang="ru-RU" sz="3200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400" smtClean="0">
                <a:solidFill>
                  <a:schemeClr val="bg2">
                    <a:lumMod val="75000"/>
                  </a:schemeClr>
                </a:solidFill>
              </a:rPr>
              <a:pPr/>
              <a:t>23</a:t>
            </a:fld>
            <a:endParaRPr lang="ru-RU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30">
                <a:extLst>
                  <a:ext uri="{FF2B5EF4-FFF2-40B4-BE49-F238E27FC236}">
                    <a16:creationId xmlns:a16="http://schemas.microsoft.com/office/drawing/2014/main" id="{B31F4BC9-A372-46F7-83E8-ECB1B206C57D}"/>
                  </a:ext>
                </a:extLst>
              </p:cNvPr>
              <p:cNvSpPr txBox="1"/>
              <p:nvPr/>
            </p:nvSpPr>
            <p:spPr>
              <a:xfrm>
                <a:off x="146278" y="1548883"/>
                <a:ext cx="11626622" cy="5354351"/>
              </a:xfrm>
              <a:prstGeom prst="rect">
                <a:avLst/>
              </a:prstGeom>
              <a:noFill/>
              <a:ln w="12700">
                <a:miter lim="400000"/>
              </a:ln>
              <a:effectLst>
                <a:outerShdw blurRad="63500" dist="19050" dir="5400000" rotWithShape="0">
                  <a:srgbClr val="000000">
                    <a:alpha val="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34289" rIns="34289">
                <a:spAutoFit/>
              </a:bodyPr>
              <a:lstStyle/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deg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+2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+5.8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−7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b="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num>
                      <m:den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=7.2∙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−4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+1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+2.3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−7</m:t>
                        </m:r>
                      </m:sup>
                    </m:sSup>
                  </m:oMath>
                </a14:m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+1</m:t>
                                </m:r>
                              </m:e>
                            </m:func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+3.7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4.9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𝑎𝑟𝑐𝑡𝑔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ru-RU" sz="16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6" name="TextBox 30">
                <a:extLst>
                  <a:ext uri="{FF2B5EF4-FFF2-40B4-BE49-F238E27FC236}">
                    <a16:creationId xmlns:a16="http://schemas.microsoft.com/office/drawing/2014/main" id="{B31F4BC9-A372-46F7-83E8-ECB1B206C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78" y="1548883"/>
                <a:ext cx="11626622" cy="5354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ffectLst>
                <a:outerShdw blurRad="63500" dist="19050" dir="5400000" rotWithShape="0">
                  <a:srgbClr val="000000">
                    <a:alpha val="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061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Простейшая программа на языке </a:t>
            </a:r>
            <a:r>
              <a:rPr lang="en-US" sz="2400" dirty="0">
                <a:solidFill>
                  <a:schemeClr val="tx1"/>
                </a:solidFill>
              </a:rPr>
              <a:t>PascalABC.NET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В языке Паскаль в простейшем случае программа начинается с английского слова</a:t>
            </a:r>
            <a:r>
              <a:rPr lang="en-US" sz="1600" dirty="0"/>
              <a:t> </a:t>
            </a:r>
            <a:r>
              <a:rPr lang="ru-RU" sz="1600" b="1" dirty="0" err="1"/>
              <a:t>begin</a:t>
            </a:r>
            <a:r>
              <a:rPr lang="ru-RU" sz="1600" b="1" dirty="0"/>
              <a:t> </a:t>
            </a:r>
            <a:r>
              <a:rPr lang="ru-RU" sz="1600" dirty="0"/>
              <a:t>(начало) и заканчивается словом </a:t>
            </a:r>
            <a:r>
              <a:rPr lang="ru-RU" sz="1600" b="1" dirty="0" err="1"/>
              <a:t>end</a:t>
            </a:r>
            <a:r>
              <a:rPr lang="ru-RU" sz="1600" dirty="0"/>
              <a:t>. (конец) – именно так, с точкой на</a:t>
            </a:r>
            <a:r>
              <a:rPr lang="en-US" sz="1600" dirty="0"/>
              <a:t> </a:t>
            </a:r>
            <a:r>
              <a:rPr lang="ru-RU" sz="1600" dirty="0"/>
              <a:t>конце. Конструкция </a:t>
            </a:r>
            <a:r>
              <a:rPr lang="ru-RU" sz="1600" dirty="0" err="1"/>
              <a:t>begin</a:t>
            </a:r>
            <a:r>
              <a:rPr lang="ru-RU" sz="1600" dirty="0"/>
              <a:t> … </a:t>
            </a:r>
            <a:r>
              <a:rPr lang="ru-RU" sz="1600" dirty="0" err="1"/>
              <a:t>end</a:t>
            </a:r>
            <a:r>
              <a:rPr lang="ru-RU" sz="1600" dirty="0"/>
              <a:t> называется </a:t>
            </a:r>
            <a:r>
              <a:rPr lang="ru-RU" sz="1600" b="1" i="1" dirty="0"/>
              <a:t>операторными скобками</a:t>
            </a:r>
            <a:r>
              <a:rPr lang="ru-RU" sz="1600" dirty="0"/>
              <a:t>, поэтому</a:t>
            </a:r>
            <a:r>
              <a:rPr lang="en-US" sz="1600" dirty="0"/>
              <a:t> </a:t>
            </a:r>
            <a:r>
              <a:rPr lang="ru-RU" sz="1600" dirty="0"/>
              <a:t>вполне допустимо сказать, что простейшая программа – это операторные скобки,</a:t>
            </a:r>
            <a:r>
              <a:rPr lang="en-US" sz="1600" dirty="0"/>
              <a:t> </a:t>
            </a:r>
            <a:r>
              <a:rPr lang="ru-RU" sz="1600" dirty="0"/>
              <a:t>за которыми следует точка.</a:t>
            </a:r>
            <a:endParaRPr lang="ru-RU" sz="3600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ADA8409-7CDD-48C3-A145-55D62DE86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50205"/>
              </p:ext>
            </p:extLst>
          </p:nvPr>
        </p:nvGraphicFramePr>
        <p:xfrm>
          <a:off x="838198" y="2417837"/>
          <a:ext cx="8996263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4058825"/>
            <a:ext cx="89962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Выделенные в тексте жирным шрифтом слова программы называются </a:t>
            </a:r>
            <a:r>
              <a:rPr lang="ru-RU" sz="1600" b="1" dirty="0"/>
              <a:t>ключевыми</a:t>
            </a:r>
            <a:r>
              <a:rPr lang="ru-RU" sz="1600" dirty="0"/>
              <a:t> (служебными словами, зарезервированными в языке для нужд программы).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Конструкции языка Паскаль называются </a:t>
            </a:r>
            <a:r>
              <a:rPr lang="ru-RU" sz="1600" b="1" dirty="0"/>
              <a:t>операторами</a:t>
            </a:r>
            <a:r>
              <a:rPr lang="ru-RU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Операторы разделяются символом «;». Перед </a:t>
            </a:r>
            <a:r>
              <a:rPr lang="ru-RU" sz="1600" b="1" dirty="0" err="1"/>
              <a:t>end</a:t>
            </a:r>
            <a:r>
              <a:rPr lang="ru-RU" sz="1600" dirty="0"/>
              <a:t> указывать точку с запятой не требуется.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Каждый оператор обычно располагают с новой строки, если нет серьезных причин разместить в одной строке несколько операторов.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Если в операторные скобки заключить некоторый набор операторов, получится </a:t>
            </a:r>
            <a:r>
              <a:rPr lang="ru-RU" sz="1600" b="1" dirty="0"/>
              <a:t>составной оператор</a:t>
            </a:r>
            <a:r>
              <a:rPr lang="ru-RU" sz="1600" dirty="0"/>
              <a:t> или </a:t>
            </a:r>
            <a:r>
              <a:rPr lang="ru-RU" sz="1600" b="1" dirty="0"/>
              <a:t>блок</a:t>
            </a:r>
            <a:r>
              <a:rPr lang="ru-RU" sz="1600" dirty="0"/>
              <a:t>. Блок в программе может использоваться везде, где может использоваться одиночный оператор языка. Получается, что программой может быть блок, завершающийся точкой.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Простейшая программа на языке </a:t>
            </a:r>
            <a:r>
              <a:rPr lang="en-US" sz="2400" dirty="0">
                <a:solidFill>
                  <a:schemeClr val="tx1"/>
                </a:solidFill>
              </a:rPr>
              <a:t>PascalABC.NET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40664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Напишем программу, которая будет выводить на экран строку «Привет, мир!»</a:t>
            </a:r>
            <a:endParaRPr lang="ru-RU" sz="4000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ADA8409-7CDD-48C3-A145-55D62DE86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511150"/>
              </p:ext>
            </p:extLst>
          </p:nvPr>
        </p:nvGraphicFramePr>
        <p:xfrm>
          <a:off x="838200" y="1639718"/>
          <a:ext cx="8996263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Привет,мир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!'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 err="1">
                          <a:latin typeface="Courier New" panose="02070309020205020404" pitchFamily="49" charset="0"/>
                        </a:rPr>
                        <a:t>Привет,мир</a:t>
                      </a:r>
                      <a:r>
                        <a:rPr lang="ru-RU" sz="1800" dirty="0">
                          <a:latin typeface="Courier New" panose="02070309020205020404" pitchFamily="49" charset="0"/>
                        </a:rPr>
                        <a:t>!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4DB3F28-863F-4F9C-A6C0-7FBDCFC1071C}"/>
              </a:ext>
            </a:extLst>
          </p:cNvPr>
          <p:cNvSpPr/>
          <p:nvPr/>
        </p:nvSpPr>
        <p:spPr>
          <a:xfrm>
            <a:off x="838199" y="3429000"/>
            <a:ext cx="89962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Слово </a:t>
            </a:r>
            <a:r>
              <a:rPr lang="ru-RU" b="1" dirty="0" err="1"/>
              <a:t>begin</a:t>
            </a:r>
            <a:r>
              <a:rPr lang="ru-RU" dirty="0"/>
              <a:t> и соответствующее ему </a:t>
            </a:r>
            <a:r>
              <a:rPr lang="ru-RU" b="1" dirty="0" err="1"/>
              <a:t>end</a:t>
            </a:r>
            <a:r>
              <a:rPr lang="ru-RU" dirty="0"/>
              <a:t> принято располагать на отдельных строках строго друг под другом.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Это </a:t>
            </a:r>
            <a:r>
              <a:rPr lang="ru-RU" b="1" dirty="0"/>
              <a:t>операторные скобки</a:t>
            </a:r>
            <a:r>
              <a:rPr lang="ru-RU" dirty="0"/>
              <a:t> и они, как любые скобки, должны быть парными, т.е. каждой «открывающей скобке» </a:t>
            </a:r>
            <a:r>
              <a:rPr lang="ru-RU" b="1" dirty="0" err="1"/>
              <a:t>begin</a:t>
            </a:r>
            <a:r>
              <a:rPr lang="ru-RU" dirty="0"/>
              <a:t> соответствует своя «закрывающая скобка» </a:t>
            </a:r>
            <a:r>
              <a:rPr lang="ru-RU" b="1" dirty="0" err="1"/>
              <a:t>end</a:t>
            </a:r>
            <a:r>
              <a:rPr lang="ru-RU" b="1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Все, что находится в операторных скобках, записывается с </a:t>
            </a:r>
            <a:r>
              <a:rPr lang="ru-RU" b="1" dirty="0"/>
              <a:t>отступом </a:t>
            </a:r>
            <a:r>
              <a:rPr lang="ru-RU" dirty="0"/>
              <a:t>(двойной пробел). Такое расположение удобно делать при помощи клавиши табуляции «</a:t>
            </a:r>
            <a:r>
              <a:rPr lang="ru-RU" dirty="0" err="1"/>
              <a:t>Tab</a:t>
            </a:r>
            <a:r>
              <a:rPr lang="ru-RU" dirty="0"/>
              <a:t>».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 </a:t>
            </a:r>
            <a:r>
              <a:rPr lang="ru-RU" b="1" dirty="0" err="1"/>
              <a:t>Println</a:t>
            </a:r>
            <a:r>
              <a:rPr lang="ru-RU" dirty="0"/>
              <a:t>(‘текст’) организует вывод на монитор текста, записанного в одинарных кавычках, после чего осуществляется переход к следующей строке.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Чтобы не делать такого перехода, вместо </a:t>
            </a:r>
            <a:r>
              <a:rPr lang="ru-RU" b="1" dirty="0" err="1"/>
              <a:t>Println</a:t>
            </a:r>
            <a:r>
              <a:rPr lang="ru-RU" dirty="0"/>
              <a:t> используется </a:t>
            </a:r>
            <a:r>
              <a:rPr lang="ru-RU" b="1" dirty="0" err="1"/>
              <a:t>Print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737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Запись комментариев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любом месте программы можно располагать пояснения, которые называются</a:t>
            </a:r>
          </a:p>
          <a:p>
            <a:r>
              <a:rPr lang="ru-RU" b="1" i="1" dirty="0"/>
              <a:t>комментариями</a:t>
            </a:r>
            <a:r>
              <a:rPr lang="ru-RU" dirty="0"/>
              <a:t>. Существуют несколько способов записи комментариев:</a:t>
            </a:r>
            <a:endParaRPr lang="ru-RU" sz="4000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ADA8409-7CDD-48C3-A145-55D62DE86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226630"/>
              </p:ext>
            </p:extLst>
          </p:nvPr>
        </p:nvGraphicFramePr>
        <p:xfrm>
          <a:off x="838200" y="1639718"/>
          <a:ext cx="8996263" cy="210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Комментарий все до конца строки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{ Комментарий все внутри фигурных скобочек }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(* Работает так же, как фигурные скобки *)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124508"/>
              </p:ext>
            </p:extLst>
          </p:nvPr>
        </p:nvGraphicFramePr>
        <p:xfrm>
          <a:off x="838199" y="3972371"/>
          <a:ext cx="8996263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'Привет мир!'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Первая строка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'-----------'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Вторая строка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Привет мир!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-----------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90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Понятие о типах данных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программе на языке Паскаль для всех переменных и констант к моменту их первого использования должен быть известен </a:t>
            </a:r>
            <a:r>
              <a:rPr lang="ru-RU" b="1" i="1" dirty="0"/>
              <a:t>тип данных</a:t>
            </a:r>
            <a:r>
              <a:rPr lang="ru-RU" dirty="0"/>
              <a:t>. Он указывает на то, как данные должны быть организованы для хранения в памяти компьютера, а также определяет правила их обработки.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Паскаль относится к языкам со </a:t>
            </a:r>
            <a:r>
              <a:rPr lang="ru-RU" b="1" dirty="0"/>
              <a:t>строгой </a:t>
            </a:r>
            <a:r>
              <a:rPr lang="ru-RU" dirty="0"/>
              <a:t>типизацией. Это означает, что тип данных указывается </a:t>
            </a:r>
            <a:r>
              <a:rPr lang="ru-RU" b="1" dirty="0"/>
              <a:t>обязательно</a:t>
            </a:r>
            <a:r>
              <a:rPr lang="ru-RU" dirty="0"/>
              <a:t> и впоследствии </a:t>
            </a:r>
            <a:r>
              <a:rPr lang="ru-RU" b="1" dirty="0"/>
              <a:t>не может быть изменен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Указание типа выполняется явно при описании в программе переменной или именованной константы, но может быть также выполнено компилятором на основе автоматического выведения.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в одной переменной некоторого типа может содержаться множество значений, тип данных называется </a:t>
            </a:r>
            <a:r>
              <a:rPr lang="ru-RU" b="1" dirty="0"/>
              <a:t>структурированным</a:t>
            </a:r>
            <a:r>
              <a:rPr lang="ru-RU" dirty="0"/>
              <a:t>. Например, массивы, строки, файлы и т.д.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Особым типом данных является </a:t>
            </a:r>
            <a:r>
              <a:rPr lang="ru-RU" b="1" dirty="0"/>
              <a:t>последовательность</a:t>
            </a:r>
            <a:r>
              <a:rPr lang="ru-RU" dirty="0"/>
              <a:t>, которая по существу хранит алгоритм последовательного получения данных.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1759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Условная классификация типов данных в языке </a:t>
            </a:r>
            <a:r>
              <a:rPr lang="en-US" sz="2400" dirty="0">
                <a:solidFill>
                  <a:schemeClr val="tx1"/>
                </a:solidFill>
              </a:rPr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9C1CA6-7D2F-4B6D-A03D-056E697B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3" y="916664"/>
            <a:ext cx="10271561" cy="560923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8AF51CE-0039-4A9F-AEEA-F6E7BAEBB518}"/>
              </a:ext>
            </a:extLst>
          </p:cNvPr>
          <p:cNvSpPr/>
          <p:nvPr/>
        </p:nvSpPr>
        <p:spPr>
          <a:xfrm>
            <a:off x="4985353" y="3910011"/>
            <a:ext cx="67338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Большинство типов в PascalABC.NET подразделяются на размерные, ссылочные и типы указателей.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Статические массивы, множества, размерные строки и файлы, унаследованные от </a:t>
            </a:r>
            <a:r>
              <a:rPr lang="en-US" dirty="0"/>
              <a:t>Object</a:t>
            </a:r>
            <a:r>
              <a:rPr lang="ru-RU" dirty="0"/>
              <a:t> </a:t>
            </a:r>
            <a:r>
              <a:rPr lang="en-US" dirty="0"/>
              <a:t>Pascal (Delphi), </a:t>
            </a:r>
            <a:r>
              <a:rPr lang="ru-RU" dirty="0"/>
              <a:t>нельзя однозначно отнести к размерному или ссылочному типу. По представлению в памяти они относятся к ссылочному типу, а по своему поведению – к размерному.</a:t>
            </a:r>
          </a:p>
        </p:txBody>
      </p:sp>
    </p:spTree>
    <p:extLst>
      <p:ext uri="{BB962C8B-B14F-4D97-AF65-F5344CB8AC3E}">
        <p14:creationId xmlns:p14="http://schemas.microsoft.com/office/powerpoint/2010/main" val="360121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Целые типы в </a:t>
            </a:r>
            <a:r>
              <a:rPr lang="en-US" sz="2400" dirty="0">
                <a:solidFill>
                  <a:schemeClr val="tx1"/>
                </a:solidFill>
              </a:rPr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BD7862B-BE99-4F17-B034-DFD9C827E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637"/>
              </p:ext>
            </p:extLst>
          </p:nvPr>
        </p:nvGraphicFramePr>
        <p:xfrm>
          <a:off x="497633" y="1567395"/>
          <a:ext cx="11302481" cy="3571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64677">
                  <a:extLst>
                    <a:ext uri="{9D8B030D-6E8A-4147-A177-3AD203B41FA5}">
                      <a16:colId xmlns:a16="http://schemas.microsoft.com/office/drawing/2014/main" val="2190653733"/>
                    </a:ext>
                  </a:extLst>
                </a:gridCol>
                <a:gridCol w="4030058">
                  <a:extLst>
                    <a:ext uri="{9D8B030D-6E8A-4147-A177-3AD203B41FA5}">
                      <a16:colId xmlns:a16="http://schemas.microsoft.com/office/drawing/2014/main" val="1352290269"/>
                    </a:ext>
                  </a:extLst>
                </a:gridCol>
                <a:gridCol w="5507746">
                  <a:extLst>
                    <a:ext uri="{9D8B030D-6E8A-4147-A177-3AD203B41FA5}">
                      <a16:colId xmlns:a16="http://schemas.microsoft.com/office/drawing/2014/main" val="1028258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Длина, байт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Без знака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 знаком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91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Byte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0 .. 255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Shortint</a:t>
                      </a:r>
                      <a:endParaRPr lang="en-US" b="1" dirty="0"/>
                    </a:p>
                    <a:p>
                      <a:r>
                        <a:rPr lang="en-US" dirty="0"/>
                        <a:t>-128 .. 127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0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Word</a:t>
                      </a:r>
                    </a:p>
                    <a:p>
                      <a:r>
                        <a:rPr lang="ru-RU" dirty="0"/>
                        <a:t>0 .. 65 535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Smallint</a:t>
                      </a:r>
                      <a:endParaRPr lang="en-US" sz="18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-32 768 .. 32 767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462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Longword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Cardinal</a:t>
                      </a: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0 .. 4 294 967 295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longint</a:t>
                      </a:r>
                      <a:endParaRPr lang="en-US" sz="18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-2 147 483 648 .. 2 147 483 647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38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uint64</a:t>
                      </a: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0 .. 18 446 744 073 709 551 615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int64</a:t>
                      </a: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-9 223 372 036 854 775 808 .. 9 223 372 036 854 775 807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90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переменная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BigInteger</a:t>
                      </a:r>
                      <a:endParaRPr lang="en-US" sz="18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Ограничено только памятью компьютера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50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8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Константы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51D453-FB66-4185-BA85-4C2D4B34F934}"/>
              </a:ext>
            </a:extLst>
          </p:cNvPr>
          <p:cNvSpPr/>
          <p:nvPr/>
        </p:nvSpPr>
        <p:spPr>
          <a:xfrm>
            <a:off x="838199" y="916664"/>
            <a:ext cx="8996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Константы описываются перед программным блоком </a:t>
            </a:r>
            <a:r>
              <a:rPr lang="ru-RU" b="1" dirty="0" err="1"/>
              <a:t>begin</a:t>
            </a:r>
            <a:r>
              <a:rPr lang="ru-RU" dirty="0"/>
              <a:t> … </a:t>
            </a:r>
            <a:r>
              <a:rPr lang="ru-RU" b="1" dirty="0" err="1"/>
              <a:t>end</a:t>
            </a:r>
            <a:r>
              <a:rPr lang="ru-RU" dirty="0"/>
              <a:t> в так называемом разделе описания констант, начинающемся служебным словом </a:t>
            </a:r>
            <a:r>
              <a:rPr lang="ru-RU" b="1" dirty="0" err="1"/>
              <a:t>const</a:t>
            </a:r>
            <a:r>
              <a:rPr lang="ru-RU" dirty="0"/>
              <a:t>.</a:t>
            </a:r>
          </a:p>
          <a:p>
            <a:pPr algn="just"/>
            <a:endParaRPr lang="ru-RU" dirty="0"/>
          </a:p>
          <a:p>
            <a:pPr algn="just"/>
            <a:r>
              <a:rPr lang="en-US" dirty="0"/>
              <a:t>PascalABC.NET </a:t>
            </a:r>
            <a:r>
              <a:rPr lang="ru-RU" b="1" dirty="0"/>
              <a:t>категорически запрещает </a:t>
            </a:r>
            <a:r>
              <a:rPr lang="ru-RU" dirty="0"/>
              <a:t>менять значение констант, в том числе типизированных.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83FD396-AF6D-4A60-B97F-38FDF1DC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80249"/>
              </p:ext>
            </p:extLst>
          </p:nvPr>
        </p:nvGraphicFramePr>
        <p:xfrm>
          <a:off x="838200" y="2544177"/>
          <a:ext cx="8996263" cy="293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width 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730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height 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Объем параллелепипеда'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* width * height);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Объем параллелепипеда 41464000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5070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8009</TotalTime>
  <Words>2737</Words>
  <Application>Microsoft Office PowerPoint</Application>
  <PresentationFormat>Широкоэкранный</PresentationFormat>
  <Paragraphs>346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AGOptimaBold</vt:lpstr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Углубленный курс информатики</vt:lpstr>
      <vt:lpstr>PascalABC.NET</vt:lpstr>
      <vt:lpstr>Простейшая программа на языке PascalABC.NET </vt:lpstr>
      <vt:lpstr>Простейшая программа на языке PascalABC.NET </vt:lpstr>
      <vt:lpstr>Запись комментариев</vt:lpstr>
      <vt:lpstr>Понятие о типах данных</vt:lpstr>
      <vt:lpstr>Условная классификация типов данных в языке PascalABC.NET</vt:lpstr>
      <vt:lpstr>Целые типы в PascalABC.NET</vt:lpstr>
      <vt:lpstr>Константы</vt:lpstr>
      <vt:lpstr>Переменные</vt:lpstr>
      <vt:lpstr>Переменные</vt:lpstr>
      <vt:lpstr>Арифметические операции</vt:lpstr>
      <vt:lpstr>Приоритет арифметических операций</vt:lpstr>
      <vt:lpstr>Стандартные целочисленные функции</vt:lpstr>
      <vt:lpstr>Типы вещественных чисел</vt:lpstr>
      <vt:lpstr>Арифметические выражения вещественного типа</vt:lpstr>
      <vt:lpstr>Некоторые математические функции</vt:lpstr>
      <vt:lpstr>Операторы ввода переменных в PascalABC.NET</vt:lpstr>
      <vt:lpstr>Операторы ввода переменных в PascalABC.NET</vt:lpstr>
      <vt:lpstr>Операторы вывода переменных в PascalABC.NET</vt:lpstr>
      <vt:lpstr>Операторы вывода переменных в PascalABC.NET</vt:lpstr>
      <vt:lpstr>Пример</vt:lpstr>
      <vt:lpstr>Задание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128</cp:revision>
  <dcterms:created xsi:type="dcterms:W3CDTF">2020-11-19T09:51:55Z</dcterms:created>
  <dcterms:modified xsi:type="dcterms:W3CDTF">2021-02-06T15:05:27Z</dcterms:modified>
</cp:coreProperties>
</file>